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Book Antiqua" pitchFamily="18" charset="0"/>
      <p:regular r:id="rId13"/>
      <p:bold r:id="rId14"/>
      <p:italic r:id="rId15"/>
      <p:boldItalic r:id="rId16"/>
    </p:embeddedFont>
    <p:embeddedFont>
      <p:font typeface="Source Sans 3" charset="0"/>
      <p:regular r:id="rId17"/>
    </p:embeddedFont>
    <p:embeddedFont>
      <p:font typeface="Calibri" pitchFamily="34" charset="0"/>
      <p:regular r:id="rId18"/>
      <p:bold r:id="rId19"/>
      <p:italic r:id="rId20"/>
      <p:boldItalic r:id="rId21"/>
    </p:embeddedFont>
    <p:embeddedFont>
      <p:font typeface="Wingdings 2" pitchFamily="18" charset="2"/>
      <p:regular r:id="rId22"/>
    </p:embeddedFont>
    <p:embeddedFont>
      <p:font typeface="Wingdings 3" pitchFamily="18" charset="2"/>
      <p:regular r:id="rId2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56" d="100"/>
          <a:sy n="56" d="100"/>
        </p:scale>
        <p:origin x="-584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75248" y="1645920"/>
            <a:ext cx="13167360" cy="2194560"/>
          </a:xfrm>
        </p:spPr>
        <p:txBody>
          <a:bodyPr vert="horz" lIns="65311" tIns="0" rIns="65311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69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94560" y="3998038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0320" y="731520"/>
            <a:ext cx="11338560" cy="219456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69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60320" y="3009343"/>
            <a:ext cx="11338560" cy="1811654"/>
          </a:xfrm>
        </p:spPr>
        <p:txBody>
          <a:bodyPr anchor="t"/>
          <a:lstStyle>
            <a:lvl1pPr marL="104498" indent="0" algn="l">
              <a:buNone/>
              <a:defRPr sz="2900">
                <a:solidFill>
                  <a:schemeClr val="tx1"/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2679680" y="7700011"/>
            <a:ext cx="1219200" cy="438150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327660"/>
            <a:ext cx="13167360" cy="13716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1842135"/>
            <a:ext cx="6464301" cy="901064"/>
          </a:xfrm>
        </p:spPr>
        <p:txBody>
          <a:bodyPr anchor="ctr"/>
          <a:lstStyle>
            <a:lvl1pPr marL="0" indent="0">
              <a:buNone/>
              <a:defRPr sz="3400" b="0" cap="all" baseline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32041" y="1842135"/>
            <a:ext cx="6466840" cy="901064"/>
          </a:xfrm>
        </p:spPr>
        <p:txBody>
          <a:bodyPr anchor="ctr"/>
          <a:lstStyle>
            <a:lvl1pPr marL="0" indent="0">
              <a:buNone/>
              <a:defRPr sz="3400" b="0" cap="all" baseline="0">
                <a:solidFill>
                  <a:schemeClr val="tx1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31520" y="2834640"/>
            <a:ext cx="6464301" cy="451675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32041" y="2834640"/>
            <a:ext cx="6466840" cy="451675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31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1521" y="1828800"/>
            <a:ext cx="4813301" cy="5522596"/>
          </a:xfrm>
        </p:spPr>
        <p:txBody>
          <a:bodyPr/>
          <a:lstStyle>
            <a:lvl1pPr marL="0" indent="0">
              <a:buNone/>
              <a:defRPr sz="20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3700"/>
            </a:lvl1pPr>
            <a:lvl2pPr>
              <a:defRPr sz="3400"/>
            </a:lvl2pPr>
            <a:lvl3pPr>
              <a:defRPr sz="3100"/>
            </a:lvl3pPr>
            <a:lvl4pPr>
              <a:defRPr sz="2900"/>
            </a:lvl4pPr>
            <a:lvl5pPr>
              <a:defRPr sz="2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6080" y="731520"/>
            <a:ext cx="8778240" cy="626746"/>
          </a:xfrm>
        </p:spPr>
        <p:txBody>
          <a:bodyPr lIns="65311" rIns="65311" bIns="0" anchor="b">
            <a:sp3d prstMaterial="softEdge"/>
          </a:bodyPr>
          <a:lstStyle>
            <a:lvl1pPr algn="ctr">
              <a:buNone/>
              <a:defRPr sz="29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26080" y="2198370"/>
            <a:ext cx="8778240" cy="475488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marL="0" indent="0" algn="l" rtl="0" eaLnBrk="1" latinLnBrk="0" hangingPunct="1">
              <a:buNone/>
              <a:defRPr sz="46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26080" y="1400145"/>
            <a:ext cx="8778240" cy="636422"/>
          </a:xfrm>
        </p:spPr>
        <p:txBody>
          <a:bodyPr lIns="65311" tIns="65311" rIns="65311" anchor="t"/>
          <a:lstStyle>
            <a:lvl1pPr marL="0" indent="0" algn="ctr">
              <a:buNone/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22" tIns="65311" rIns="130622" bIns="65311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650992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31520" y="7700011"/>
            <a:ext cx="34137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2/27/2026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998720" y="7700011"/>
            <a:ext cx="46329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ctr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2679680" y="7700011"/>
            <a:ext cx="1219200" cy="438150"/>
          </a:xfrm>
          <a:prstGeom prst="rect">
            <a:avLst/>
          </a:prstGeom>
        </p:spPr>
        <p:txBody>
          <a:bodyPr vert="horz" lIns="0" tIns="65311" rIns="0" bIns="65311" anchor="b"/>
          <a:lstStyle>
            <a:lvl1pPr algn="r" eaLnBrk="1" latinLnBrk="0" hangingPunct="1">
              <a:defRPr kumimoji="0" sz="17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sldNum="0" hdr="0" ftr="0" dt="0"/>
  <p:txStyles>
    <p:titleStyle>
      <a:lvl1pPr algn="ctr" rtl="0" eaLnBrk="1" latinLnBrk="0" hangingPunct="1">
        <a:spcBef>
          <a:spcPct val="0"/>
        </a:spcBef>
        <a:buNone/>
        <a:defRPr kumimoji="0" sz="59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783732" indent="-587799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240909" indent="-404928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619713" indent="-326555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3pPr>
      <a:lvl4pPr marL="1933206" indent="-261244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207512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521005" indent="-261244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2808374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095742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383111" indent="-261244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2322552"/>
            <a:ext cx="7416403" cy="21038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Глобальный объект и работа с DOM в JavaScript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50198" y="4796552"/>
            <a:ext cx="7416403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Краткое практическое руководство для начинающих веб‑разработчиков: что такое глобальный объект, как он связан с браузером и как через DOM динамически менять страницу.</a:t>
            </a:r>
            <a:endParaRPr lang="en-US" sz="1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5820" y="698778"/>
            <a:ext cx="12938760" cy="1098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9. Добавление и удаление элементов — практические примеры</a:t>
            </a:r>
            <a:endParaRPr lang="en-US" sz="3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20" y="2270522"/>
            <a:ext cx="905351" cy="113168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046922" y="2270522"/>
            <a:ext cx="2914650" cy="6865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Создание и добавление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2046922" y="3098959"/>
            <a:ext cx="2914650" cy="21524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let p = document.createElement("p"); p.textContent = "Новый абзац"; document.body.appendChild(p);</a:t>
            </a:r>
            <a:endParaRPr lang="en-US" sz="1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324" y="2270522"/>
            <a:ext cx="905351" cy="113168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58426" y="2270522"/>
            <a:ext cx="2746415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Удаление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6458426" y="2755702"/>
            <a:ext cx="2914650" cy="10762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let el = document.getElementById("box"); el.remove();</a:t>
            </a:r>
            <a:endParaRPr lang="en-US" sz="1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8827" y="2270522"/>
            <a:ext cx="905351" cy="113168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869930" y="2270522"/>
            <a:ext cx="2746415" cy="3432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Пример: кнопка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10869930" y="2755702"/>
            <a:ext cx="2914650" cy="25111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let btn = document.createElement("button"); btn.textContent = "Нажми"; btn.onclick = () =&gt; alert("Клик"); document.body.appendChild(btn);</a:t>
            </a:r>
            <a:endParaRPr lang="en-US" sz="1900" dirty="0"/>
          </a:p>
        </p:txBody>
      </p:sp>
      <p:sp>
        <p:nvSpPr>
          <p:cNvPr id="12" name="Shape 7"/>
          <p:cNvSpPr/>
          <p:nvPr/>
        </p:nvSpPr>
        <p:spPr>
          <a:xfrm>
            <a:off x="845820" y="5653859"/>
            <a:ext cx="12938760" cy="37743"/>
          </a:xfrm>
          <a:prstGeom prst="rect">
            <a:avLst/>
          </a:prstGeom>
          <a:solidFill>
            <a:srgbClr val="E2E6E9">
              <a:alpha val="50000"/>
            </a:srgbClr>
          </a:solidFill>
          <a:ln/>
        </p:spPr>
      </p:sp>
      <p:sp>
        <p:nvSpPr>
          <p:cNvPr id="13" name="Text 8"/>
          <p:cNvSpPr/>
          <p:nvPr/>
        </p:nvSpPr>
        <p:spPr>
          <a:xfrm>
            <a:off x="845820" y="6046470"/>
            <a:ext cx="4207669" cy="4119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5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10. Итог и учебная цель</a:t>
            </a:r>
            <a:endParaRPr lang="en-US" sz="2550" dirty="0"/>
          </a:p>
        </p:txBody>
      </p:sp>
      <p:sp>
        <p:nvSpPr>
          <p:cNvPr id="14" name="Text 9"/>
          <p:cNvSpPr/>
          <p:nvPr/>
        </p:nvSpPr>
        <p:spPr>
          <a:xfrm>
            <a:off x="845820" y="6813352"/>
            <a:ext cx="12938760" cy="717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После изучения вы должны уметь: понимать роль window, работать с document и методами поиска, перемещаться по DOM, добавлять/удалять элементы и изменять содержимое и стили — основы динамики веб‑страниц.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1253133"/>
            <a:ext cx="7416403" cy="1121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1. Понятие глобального объекта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863798" y="2745105"/>
            <a:ext cx="7416403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Глобальный объект — это объект, доступный в любой части программы без дополнительных объявлений. В браузере это window: он создаётся автоматически при загрузке страницы и хранит глобальные переменные, функции и API.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863798" y="4503420"/>
            <a:ext cx="3584734" cy="2472928"/>
          </a:xfrm>
          <a:prstGeom prst="roundRect">
            <a:avLst>
              <a:gd name="adj" fmla="val 1497"/>
            </a:avLst>
          </a:prstGeom>
          <a:solidFill>
            <a:srgbClr val="303132"/>
          </a:solidFill>
          <a:ln/>
        </p:spPr>
      </p:sp>
      <p:sp>
        <p:nvSpPr>
          <p:cNvPr id="6" name="Text 3"/>
          <p:cNvSpPr/>
          <p:nvPr/>
        </p:nvSpPr>
        <p:spPr>
          <a:xfrm>
            <a:off x="1110615" y="4750237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10615" y="5248870"/>
            <a:ext cx="3091101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var message = "Hello"; console.log(window.message); // "Hello"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4695349" y="4503420"/>
            <a:ext cx="3584853" cy="2472928"/>
          </a:xfrm>
          <a:prstGeom prst="roundRect">
            <a:avLst>
              <a:gd name="adj" fmla="val 1497"/>
            </a:avLst>
          </a:prstGeom>
          <a:solidFill>
            <a:srgbClr val="303132"/>
          </a:solidFill>
          <a:ln/>
        </p:spPr>
      </p:sp>
      <p:sp>
        <p:nvSpPr>
          <p:cNvPr id="9" name="Text 6"/>
          <p:cNvSpPr/>
          <p:nvPr/>
        </p:nvSpPr>
        <p:spPr>
          <a:xfrm>
            <a:off x="4942165" y="4750237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Подсказка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4942165" y="5248870"/>
            <a:ext cx="3091220" cy="14806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Можно вызывать методы window напрямую: alert("Привет") — эквивалент window.alert(...).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1761768"/>
            <a:ext cx="7416403" cy="1121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2. Свойства глобального объекта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863798" y="3253740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Основные свойства window, которые вы будете использовать постоянно: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63798" y="4271724"/>
            <a:ext cx="7416403" cy="21961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document — объект документа (DOM)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location — URL и навигация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history — управление историей (back/forward)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navigator — информация о браузере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screen — параметры экрана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1851184"/>
            <a:ext cx="7416403" cy="1121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3. Методы глобального объекта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863798" y="3343156"/>
            <a:ext cx="74164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Часто используемые методы (все они - часть window):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63798" y="3990975"/>
            <a:ext cx="7416403" cy="173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alert("Привет") — сообщение пользователю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confirm("Вы уверены?") — да/нет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prompt("Введите имя") — ввод строки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setTimeout(fn, ms) и setInterval(fn, ms) — отложенные вызовы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863798" y="6008251"/>
            <a:ext cx="74164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Вызывать window. не обязательно, но иногда полезно для ясности.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2304574"/>
            <a:ext cx="7416403" cy="11218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4. Что такое DOM — документ как дерево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350198" y="3796546"/>
            <a:ext cx="7416403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DOM (Document Object Model) представляет HTML как дерево узлов: документ → элементы → текст. Каждый элемент страницы — объект, с которым можно взаимодействовать через JavaScript.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350198" y="5184696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Преимущества: динамика, взаимодействие с пользователем, обновление без перезагрузки.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8" y="1365171"/>
            <a:ext cx="4124444" cy="549925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98081" y="1847969"/>
            <a:ext cx="4487823" cy="56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5. Типы узлов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5598081" y="2655689"/>
            <a:ext cx="8176022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Основные типы узлов DOM: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5598081" y="3247906"/>
            <a:ext cx="8176022" cy="21961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document — корневой объект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Элемент — HTML-тег, например &lt;div&gt;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Текст — содержимое внутри тега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Атрибут — id, class и др.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Комментарий —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5598081" y="5666065"/>
            <a:ext cx="8176022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Пример: &lt;div id="box"&gt;Привет&lt;/div&gt; — элемент (div), атрибут (id), текст (Привет).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8" y="1761411"/>
            <a:ext cx="6951583" cy="56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6. Поиск и выбор элементов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6350198" y="2692479"/>
            <a:ext cx="74164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Частые методы поиска: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6350198" y="3340298"/>
            <a:ext cx="7416403" cy="21097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document.getElementById("box") — уникальный элемент по id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document.getElementsByTagName("p") — коллекция по тегу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document.getElementsByName("username") — по атрибуту name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document.querySelector / querySelectorAll — современные универсальные селекторы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350198" y="5727740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Практическая рекомендация: предпочитайте querySelector когда нужен CSS-подход к выборке.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3798" y="1946553"/>
            <a:ext cx="6082070" cy="560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7. Перемещение по DOM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863798" y="2877622"/>
            <a:ext cx="7416403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Навигационные свойства узлов: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863798" y="3525441"/>
            <a:ext cx="7416403" cy="1739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element.parentNode — родитель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element.children — HTML‑узлы‑дочери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element.firstChild / lastChild — крайние узлы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element.nextSibling / previousSibling — соседние узлы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863798" y="5542717"/>
            <a:ext cx="7416403" cy="740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Используйте эти свойства для обхода структуры и упрощения манипуляций.</a:t>
            </a:r>
            <a:endParaRPr lang="en-US" sz="1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798" y="1833086"/>
            <a:ext cx="8176022" cy="45633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49658" y="960001"/>
            <a:ext cx="4124444" cy="1682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8. Изменение содержимого и стилей</a:t>
            </a:r>
            <a:endParaRPr lang="en-US" sz="3500" dirty="0"/>
          </a:p>
        </p:txBody>
      </p:sp>
      <p:sp>
        <p:nvSpPr>
          <p:cNvPr id="4" name="Text 1"/>
          <p:cNvSpPr/>
          <p:nvPr/>
        </p:nvSpPr>
        <p:spPr>
          <a:xfrm>
            <a:off x="9649658" y="2889528"/>
            <a:ext cx="4124444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Изменение текста и HTML: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9649658" y="3481745"/>
            <a:ext cx="4124444" cy="19371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element.textContent = "Новый текст" — безопасно для текста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element.innerHTML = "&lt;b&gt;Жирный&lt;/b&gt;" — вставляет HTML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9649658" y="5640943"/>
            <a:ext cx="4124444" cy="3701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Изменение стилей через JS: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9649658" y="6233160"/>
            <a:ext cx="4124444" cy="1196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element.style.color = "red"</a:t>
            </a:r>
            <a:endParaRPr lang="en-US" sz="1900" dirty="0"/>
          </a:p>
          <a:p>
            <a:pPr marL="342900" indent="-342900" algn="l">
              <a:lnSpc>
                <a:spcPts val="2900"/>
              </a:lnSpc>
              <a:buSzPct val="100000"/>
              <a:buChar char="•"/>
            </a:pPr>
            <a:r>
              <a:rPr lang="en-US" sz="19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element.style.backgroundColor = "yellow"</a:t>
            </a:r>
            <a:endParaRPr lang="en-US" sz="19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</TotalTime>
  <Words>565</Words>
  <Application>Microsoft Office PowerPoint</Application>
  <PresentationFormat>Произвольный</PresentationFormat>
  <Paragraphs>73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Arial</vt:lpstr>
      <vt:lpstr>Montserrat Bold</vt:lpstr>
      <vt:lpstr>Book Antiqua</vt:lpstr>
      <vt:lpstr>Source Sans 3</vt:lpstr>
      <vt:lpstr>Calibri</vt:lpstr>
      <vt:lpstr>Wingdings 2</vt:lpstr>
      <vt:lpstr>Wingdings</vt:lpstr>
      <vt:lpstr>Wingdings 3</vt:lpstr>
      <vt:lpstr>Lucida Sans</vt:lpstr>
      <vt:lpstr>Times New Roman</vt:lpstr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2</cp:revision>
  <dcterms:created xsi:type="dcterms:W3CDTF">2026-02-27T04:49:02Z</dcterms:created>
  <dcterms:modified xsi:type="dcterms:W3CDTF">2026-02-27T04:51:18Z</dcterms:modified>
</cp:coreProperties>
</file>